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43"/>
  </p:notesMasterIdLst>
  <p:sldIdLst>
    <p:sldId id="262" r:id="rId2"/>
    <p:sldId id="263" r:id="rId3"/>
    <p:sldId id="264" r:id="rId4"/>
    <p:sldId id="256" r:id="rId5"/>
    <p:sldId id="276" r:id="rId6"/>
    <p:sldId id="274" r:id="rId7"/>
    <p:sldId id="257" r:id="rId8"/>
    <p:sldId id="258" r:id="rId9"/>
    <p:sldId id="259" r:id="rId10"/>
    <p:sldId id="26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Rg st="1" end="4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81" autoAdjust="0"/>
  </p:normalViewPr>
  <p:slideViewPr>
    <p:cSldViewPr>
      <p:cViewPr varScale="1">
        <p:scale>
          <a:sx n="95" d="100"/>
          <a:sy n="95" d="100"/>
        </p:scale>
        <p:origin x="1487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6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CE17A-96C9-481D-A6C1-5D1C97FBE1A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AD689-AC2F-4902-97B6-938F5E2EE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AD689-AC2F-4902-97B6-938F5E2EEB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AD689-AC2F-4902-97B6-938F5E2EEB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9C5556-2A3C-458F-AFA1-6B07EC7A50B1}" type="datetimeFigureOut">
              <a:rPr lang="en-US" smtClean="0"/>
              <a:pPr/>
              <a:t>7/5/2025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CE8DFB-831D-4793-A033-FF04A954F7C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.docx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811173"/>
              </p:ext>
            </p:extLst>
          </p:nvPr>
        </p:nvGraphicFramePr>
        <p:xfrm>
          <a:off x="1752600" y="521494"/>
          <a:ext cx="5257800" cy="581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Document" r:id="rId4" imgW="5512287" imgH="6090559" progId="Word.Document.12">
                  <p:embed/>
                </p:oleObj>
              </mc:Choice>
              <mc:Fallback>
                <p:oleObj name="Document" r:id="rId4" imgW="5512287" imgH="6090559" progId="Word.Document.12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1494"/>
                        <a:ext cx="5257800" cy="581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447800"/>
            <a:ext cx="5946500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TEAM</a:t>
            </a:r>
            <a:r>
              <a:rPr lang="en-US" dirty="0"/>
              <a:t> </a:t>
            </a:r>
            <a:r>
              <a:rPr lang="en-US" b="1" dirty="0"/>
              <a:t>WORK</a:t>
            </a:r>
            <a:r>
              <a:rPr lang="en-US" dirty="0"/>
              <a:t>.</a:t>
            </a:r>
          </a:p>
          <a:p>
            <a:endParaRPr lang="en-US" dirty="0"/>
          </a:p>
          <a:p>
            <a:pPr marL="342900" indent="-342900">
              <a:buAutoNum type="alphaUcParenR"/>
            </a:pPr>
            <a:r>
              <a:rPr lang="en-US" sz="1400" b="1" dirty="0"/>
              <a:t>NAME</a:t>
            </a:r>
            <a:r>
              <a:rPr lang="en-US" sz="1400" dirty="0"/>
              <a:t>                                                        </a:t>
            </a:r>
            <a:r>
              <a:rPr lang="en-US" sz="1400" b="1" dirty="0"/>
              <a:t>DESIGNATION</a:t>
            </a:r>
            <a:r>
              <a:rPr lang="en-US" sz="1400" dirty="0"/>
              <a:t>.</a:t>
            </a:r>
          </a:p>
          <a:p>
            <a:pPr marL="342900" indent="-342900"/>
            <a:endParaRPr lang="en-US" sz="1400" dirty="0"/>
          </a:p>
          <a:p>
            <a:pPr marL="342900" indent="-342900">
              <a:buAutoNum type="arabicParenR"/>
            </a:pPr>
            <a:r>
              <a:rPr lang="en-US" sz="1400" dirty="0"/>
              <a:t>Mr.Basavaraj B. Tonannavar.              Director(Design &amp; Development)</a:t>
            </a:r>
          </a:p>
          <a:p>
            <a:pPr marL="342900" indent="-342900">
              <a:buAutoNum type="arabicParenR"/>
            </a:pPr>
            <a:r>
              <a:rPr lang="en-US" sz="1400" dirty="0"/>
              <a:t>Mr.Prasad B.Tonannavar                    Director(Marketing)</a:t>
            </a:r>
          </a:p>
          <a:p>
            <a:pPr marL="342900" indent="-342900">
              <a:buAutoNum type="arabicParenR"/>
            </a:pPr>
            <a:endParaRPr lang="en-US" sz="1400" dirty="0"/>
          </a:p>
          <a:p>
            <a:pPr marL="342900" indent="-342900"/>
            <a:r>
              <a:rPr lang="en-US" sz="1400" dirty="0"/>
              <a:t>B) OFFICE STAFF.</a:t>
            </a:r>
          </a:p>
          <a:p>
            <a:pPr marL="342900" indent="-342900"/>
            <a:endParaRPr lang="en-US" sz="1400" dirty="0"/>
          </a:p>
          <a:p>
            <a:pPr marL="342900" indent="-342900">
              <a:buAutoNum type="arabicParenR"/>
            </a:pPr>
            <a:r>
              <a:rPr lang="en-US" sz="1400" dirty="0"/>
              <a:t>Mr. Praveen Patter                                     Production Manager.</a:t>
            </a:r>
          </a:p>
          <a:p>
            <a:pPr marL="342900" indent="-342900">
              <a:buAutoNum type="arabicParenR"/>
            </a:pPr>
            <a:r>
              <a:rPr lang="en-US" sz="1400" dirty="0"/>
              <a:t>Mr.Deepak Kammar.                                 Supervisor.</a:t>
            </a:r>
          </a:p>
          <a:p>
            <a:pPr marL="342900" indent="-342900">
              <a:buAutoNum type="arabicParenR"/>
            </a:pPr>
            <a:r>
              <a:rPr lang="en-US" sz="1400" dirty="0"/>
              <a:t>Mr.Shridhar Sutar.                                     Design.</a:t>
            </a:r>
          </a:p>
          <a:p>
            <a:pPr marL="342900" indent="-342900">
              <a:buAutoNum type="arabicParenR"/>
            </a:pPr>
            <a:r>
              <a:rPr lang="en-US" sz="1400" dirty="0"/>
              <a:t>Mr.Jagadesh Kulkarni.                               Accounts</a:t>
            </a:r>
          </a:p>
          <a:p>
            <a:pPr marL="342900" indent="-342900">
              <a:buAutoNum type="arabicParenR"/>
            </a:pPr>
            <a:r>
              <a:rPr lang="en-US" sz="1400" dirty="0"/>
              <a:t>Mr. Sunil Pail.                                           Accounts.</a:t>
            </a:r>
          </a:p>
          <a:p>
            <a:pPr marL="342900" indent="-342900">
              <a:buAutoNum type="arabicParenR"/>
            </a:pPr>
            <a:endParaRPr lang="en-US" sz="1400" dirty="0"/>
          </a:p>
          <a:p>
            <a:pPr marL="342900" indent="-342900">
              <a:buAutoNum type="alphaUcParenR" startAt="3"/>
            </a:pPr>
            <a:r>
              <a:rPr lang="en-US" sz="1400" dirty="0"/>
              <a:t>WORKING STAFF.</a:t>
            </a:r>
          </a:p>
          <a:p>
            <a:pPr marL="342900" indent="-342900">
              <a:buAutoNum type="alphaUcParenR" startAt="3"/>
            </a:pPr>
            <a:endParaRPr lang="en-US" sz="1400" dirty="0"/>
          </a:p>
          <a:p>
            <a:pPr marL="342900" indent="-342900"/>
            <a:r>
              <a:rPr lang="en-US" sz="1400" dirty="0"/>
              <a:t> 1)    Fitters                                                                       4 </a:t>
            </a:r>
            <a:r>
              <a:rPr lang="en-US" sz="1400" dirty="0" err="1"/>
              <a:t>Nos</a:t>
            </a:r>
            <a:endParaRPr lang="en-US" sz="1400" dirty="0"/>
          </a:p>
          <a:p>
            <a:pPr marL="342900" indent="-342900"/>
            <a:r>
              <a:rPr lang="en-US" sz="1400" dirty="0"/>
              <a:t> 2)   welders.                                                                    2 Nos.</a:t>
            </a:r>
          </a:p>
          <a:p>
            <a:pPr marL="342900" indent="-342900"/>
            <a:r>
              <a:rPr lang="en-US" sz="1400" dirty="0"/>
              <a:t> 3)   Electrician                                                                1 No</a:t>
            </a:r>
          </a:p>
          <a:p>
            <a:pPr marL="342900" indent="-342900"/>
            <a:r>
              <a:rPr lang="en-US" sz="1400" dirty="0"/>
              <a:t> 4)   Semi skilled workers.                                              4 Nos.</a:t>
            </a:r>
          </a:p>
          <a:p>
            <a:pPr marL="342900" indent="-342900"/>
            <a:r>
              <a:rPr lang="en-US" sz="1400" dirty="0"/>
              <a:t> 5)   Helpers.                                                                    3 Nos.</a:t>
            </a:r>
          </a:p>
          <a:p>
            <a:pPr marL="342900" indent="-342900">
              <a:buAutoNum type="alphaUcParenR" startAt="3"/>
            </a:pP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295400"/>
            <a:ext cx="779559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*CREATIVE  HYDRAULICS* Co. is equipped with following machineries.</a:t>
            </a:r>
          </a:p>
          <a:p>
            <a:endParaRPr lang="en-US" dirty="0"/>
          </a:p>
          <a:p>
            <a:r>
              <a:rPr lang="en-US" dirty="0"/>
              <a:t> *</a:t>
            </a:r>
            <a:r>
              <a:rPr lang="en-US" sz="1400" dirty="0"/>
              <a:t>Lathe Machines:    3Nos.</a:t>
            </a:r>
          </a:p>
          <a:p>
            <a:endParaRPr lang="en-US" sz="1400" dirty="0"/>
          </a:p>
          <a:p>
            <a:r>
              <a:rPr lang="en-US" sz="1400" dirty="0"/>
              <a:t> *Drilling Machine:   1No.</a:t>
            </a:r>
          </a:p>
          <a:p>
            <a:endParaRPr lang="en-US" sz="1400" dirty="0"/>
          </a:p>
          <a:p>
            <a:r>
              <a:rPr lang="en-US" sz="1400" dirty="0"/>
              <a:t> *Arc Welding Machine;   2Nos.</a:t>
            </a:r>
          </a:p>
          <a:p>
            <a:endParaRPr lang="en-US" sz="1400" dirty="0"/>
          </a:p>
          <a:p>
            <a:r>
              <a:rPr lang="en-US" sz="1400" dirty="0"/>
              <a:t> *CO2 Welding Machine:   1 No.</a:t>
            </a:r>
          </a:p>
          <a:p>
            <a:endParaRPr lang="en-US" sz="1400" dirty="0"/>
          </a:p>
          <a:p>
            <a:r>
              <a:rPr lang="en-US" sz="1400" dirty="0"/>
              <a:t> *Boring Machine;     1No.</a:t>
            </a:r>
          </a:p>
          <a:p>
            <a:endParaRPr lang="en-US" sz="1400" dirty="0"/>
          </a:p>
          <a:p>
            <a:r>
              <a:rPr lang="en-US" sz="1400" dirty="0"/>
              <a:t> *Grinding machine;  1 No.</a:t>
            </a:r>
          </a:p>
          <a:p>
            <a:endParaRPr lang="en-US" sz="1400" dirty="0"/>
          </a:p>
          <a:p>
            <a:r>
              <a:rPr lang="en-US" sz="1400" dirty="0"/>
              <a:t> *Over Head Crane Of 10 Tons Capacity: 1No. Along with all measuring instruments.</a:t>
            </a:r>
          </a:p>
          <a:p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1800" b="1" dirty="0"/>
              <a:t>CREATIVE HYDRAULICS</a:t>
            </a:r>
            <a:br>
              <a:rPr lang="en-US" sz="1800" b="1" dirty="0"/>
            </a:br>
            <a:r>
              <a:rPr lang="en-US" sz="1800" b="1" dirty="0"/>
              <a:t>BELGAUM</a:t>
            </a:r>
            <a:endParaRPr lang="en-US" sz="2700" b="1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HYDROSTATIC</a:t>
            </a:r>
            <a:r>
              <a:rPr lang="en-US" dirty="0"/>
              <a:t> </a:t>
            </a:r>
            <a:r>
              <a:rPr lang="en-US" b="1" dirty="0"/>
              <a:t>NON</a:t>
            </a:r>
            <a:r>
              <a:rPr lang="en-US" dirty="0"/>
              <a:t> </a:t>
            </a:r>
          </a:p>
          <a:p>
            <a:r>
              <a:rPr lang="en-US" b="1" dirty="0"/>
              <a:t>COMPRESSIVE</a:t>
            </a:r>
            <a:r>
              <a:rPr lang="en-US" dirty="0"/>
              <a:t> </a:t>
            </a:r>
            <a:r>
              <a:rPr lang="en-US" b="1" dirty="0"/>
              <a:t>TEST</a:t>
            </a:r>
            <a:r>
              <a:rPr lang="en-US" dirty="0"/>
              <a:t> RIG.</a:t>
            </a:r>
          </a:p>
          <a:p>
            <a:endParaRPr lang="en-US" dirty="0"/>
          </a:p>
          <a:p>
            <a:r>
              <a:rPr lang="en-US" b="1" dirty="0"/>
              <a:t>Capacity-10MT</a:t>
            </a:r>
            <a:r>
              <a:rPr lang="en-US" dirty="0"/>
              <a:t> to 130MT.</a:t>
            </a:r>
          </a:p>
          <a:p>
            <a:r>
              <a:rPr lang="en-US" dirty="0"/>
              <a:t>Type of valve can be tested.-All kind of flange end valves.</a:t>
            </a:r>
          </a:p>
          <a:p>
            <a:r>
              <a:rPr lang="en-US" b="1" dirty="0"/>
              <a:t>Size</a:t>
            </a:r>
            <a:r>
              <a:rPr lang="en-US" dirty="0"/>
              <a:t> of valve to be tested.-1/2” to 4”(10MT), 1” to 6”(20MT)., 2” to 8”</a:t>
            </a:r>
          </a:p>
          <a:p>
            <a:r>
              <a:rPr lang="en-US" dirty="0"/>
              <a:t>(40MT),6” to 12”(75MT),10” to 16”</a:t>
            </a:r>
          </a:p>
          <a:p>
            <a:r>
              <a:rPr lang="en-US" dirty="0"/>
              <a:t>(130MT).</a:t>
            </a:r>
          </a:p>
          <a:p>
            <a:r>
              <a:rPr lang="en-US" b="1" dirty="0"/>
              <a:t>Class-</a:t>
            </a:r>
            <a:r>
              <a:rPr lang="en-US" dirty="0"/>
              <a:t>#150 to #600(As per Tonnage) More then 600# will be manufactured as per  requirement of customer.</a:t>
            </a:r>
          </a:p>
          <a:p>
            <a:r>
              <a:rPr lang="en-US" b="1" dirty="0"/>
              <a:t>Operation-</a:t>
            </a:r>
            <a:r>
              <a:rPr lang="en-US" dirty="0"/>
              <a:t> Semi Automatic and Automatic with PLC &amp; SCADA.</a:t>
            </a:r>
          </a:p>
          <a:p>
            <a:endParaRPr lang="en-US" dirty="0"/>
          </a:p>
        </p:txBody>
      </p:sp>
      <p:pic>
        <p:nvPicPr>
          <p:cNvPr id="13" name="Content Placeholder 12" descr="flange end valve testing machine non - compressive typ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03650" y="1371600"/>
            <a:ext cx="5111750" cy="38317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</a:t>
            </a:r>
            <a:br>
              <a:rPr lang="en-US" sz="1800" b="1" dirty="0"/>
            </a:br>
            <a:r>
              <a:rPr lang="en-US" sz="1800" b="1" dirty="0"/>
              <a:t>BELGAUM.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 STATIC  NON COMPRESSIVE TEST RIG .</a:t>
            </a:r>
          </a:p>
          <a:p>
            <a:r>
              <a:rPr lang="en-US" b="1" dirty="0"/>
              <a:t>CAPACITY</a:t>
            </a:r>
            <a:r>
              <a:rPr lang="en-US" dirty="0"/>
              <a:t>- 20 MT</a:t>
            </a:r>
          </a:p>
          <a:p>
            <a:r>
              <a:rPr lang="en-US" b="1" dirty="0"/>
              <a:t>TYPE OF VALVES </a:t>
            </a:r>
            <a:r>
              <a:rPr lang="en-US" dirty="0"/>
              <a:t>–Flange End Valves.</a:t>
            </a:r>
          </a:p>
          <a:p>
            <a:r>
              <a:rPr lang="en-US" b="1" dirty="0"/>
              <a:t>Size</a:t>
            </a:r>
            <a:r>
              <a:rPr lang="en-US" dirty="0"/>
              <a:t>-1/2’ TO 4”</a:t>
            </a:r>
          </a:p>
          <a:p>
            <a:r>
              <a:rPr lang="en-US" b="1" dirty="0"/>
              <a:t>Class</a:t>
            </a:r>
            <a:r>
              <a:rPr lang="en-US" dirty="0"/>
              <a:t>-150 to 600</a:t>
            </a:r>
          </a:p>
          <a:p>
            <a:r>
              <a:rPr lang="en-US" b="1" dirty="0"/>
              <a:t>Operation</a:t>
            </a:r>
            <a:r>
              <a:rPr lang="en-US" dirty="0"/>
              <a:t>- Semi automatic with MINI PLC.</a:t>
            </a:r>
            <a:endParaRPr lang="en-IN" dirty="0"/>
          </a:p>
        </p:txBody>
      </p:sp>
      <p:pic>
        <p:nvPicPr>
          <p:cNvPr id="5" name="Content Placeholder 4" descr="IMG-20181031-WA002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16425" y="1676400"/>
            <a:ext cx="3429000" cy="4572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</a:t>
            </a:r>
            <a:br>
              <a:rPr lang="en-US" sz="1800" b="1" dirty="0"/>
            </a:br>
            <a:r>
              <a:rPr lang="en-US" sz="1800" b="1" dirty="0"/>
              <a:t>BELGAUM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HDROSTATIC COMPRESSIVE TEST RIG FOR  BUTTERFLY VALVES.</a:t>
            </a:r>
            <a:r>
              <a:rPr lang="en-US" b="1" dirty="0"/>
              <a:t> CAPACITY </a:t>
            </a:r>
            <a:r>
              <a:rPr lang="en-US" dirty="0"/>
              <a:t>75MT(TWO STATIONS.</a:t>
            </a:r>
          </a:p>
          <a:p>
            <a:endParaRPr lang="en-US" dirty="0"/>
          </a:p>
          <a:p>
            <a:r>
              <a:rPr lang="en-US" b="1" dirty="0"/>
              <a:t>SIZE</a:t>
            </a:r>
            <a:r>
              <a:rPr lang="en-US" dirty="0"/>
              <a:t>-2” TO 12” CLASS PN10 ,150 &amp;300.</a:t>
            </a:r>
          </a:p>
          <a:p>
            <a:endParaRPr lang="en-IN" dirty="0"/>
          </a:p>
        </p:txBody>
      </p:sp>
      <p:pic>
        <p:nvPicPr>
          <p:cNvPr id="5" name="Content Placeholder 4" descr="IMG-20181031-WA00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62400" y="247649"/>
            <a:ext cx="8001000" cy="600075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3350"/>
            <a:ext cx="2743200" cy="1162050"/>
          </a:xfrm>
        </p:spPr>
        <p:txBody>
          <a:bodyPr>
            <a:normAutofit/>
          </a:bodyPr>
          <a:lstStyle/>
          <a:p>
            <a:r>
              <a:rPr lang="en-US" sz="1800" b="1" dirty="0"/>
              <a:t>CREATIVE HYDRAULICS</a:t>
            </a:r>
            <a:br>
              <a:rPr lang="en-US" sz="1800" b="1" dirty="0"/>
            </a:br>
            <a:r>
              <a:rPr lang="en-US" sz="1800" b="1" dirty="0"/>
              <a:t>BELGAUM.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HYDROSTATIC NON COMPRESSIVE TEST RIG HORIZONTAL TYPE.(BORE SEALING VALVE)</a:t>
            </a:r>
          </a:p>
          <a:p>
            <a:endParaRPr lang="en-US" dirty="0"/>
          </a:p>
          <a:p>
            <a:r>
              <a:rPr lang="en-US" dirty="0"/>
              <a:t>1300MT Horizontal Non Compressive Test Rig.</a:t>
            </a:r>
          </a:p>
          <a:p>
            <a:r>
              <a:rPr lang="en-US" b="1" dirty="0"/>
              <a:t>Type of valve can be tested</a:t>
            </a:r>
            <a:r>
              <a:rPr lang="en-US" dirty="0"/>
              <a:t>-</a:t>
            </a:r>
            <a:r>
              <a:rPr lang="en-US" dirty="0" err="1"/>
              <a:t>Trun</a:t>
            </a:r>
            <a:r>
              <a:rPr lang="en-US" dirty="0"/>
              <a:t>-</a:t>
            </a:r>
          </a:p>
          <a:p>
            <a:r>
              <a:rPr lang="en-US" dirty="0" err="1"/>
              <a:t>nion</a:t>
            </a:r>
            <a:r>
              <a:rPr lang="en-US" dirty="0"/>
              <a:t> mounted ball valves.</a:t>
            </a:r>
          </a:p>
          <a:p>
            <a:r>
              <a:rPr lang="en-US" b="1" dirty="0"/>
              <a:t>Size</a:t>
            </a:r>
            <a:r>
              <a:rPr lang="en-US" dirty="0"/>
              <a:t> of valves to be tested-20” to 36”(#150 to # 600).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Hydro Static Non Compresiv test Rig(HORIZONTAL TYPE)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49" y="2046532"/>
            <a:ext cx="5300563" cy="397326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CREATIVE HYDRAULICS</a:t>
            </a:r>
            <a:br>
              <a:rPr lang="en-US" sz="1800" dirty="0"/>
            </a:br>
            <a:r>
              <a:rPr lang="en-US" sz="1800" b="1" dirty="0"/>
              <a:t>BELGAUM</a:t>
            </a:r>
            <a:r>
              <a:rPr lang="en-US" sz="1800" dirty="0"/>
              <a:t>.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HYDROSTATIC COMPRESSIVE TEST RIG VERTICAL TYPE(MULTISTATION)</a:t>
            </a:r>
          </a:p>
          <a:p>
            <a:r>
              <a:rPr lang="en-US" dirty="0"/>
              <a:t>20MT Vertical Compressive Test Rig.</a:t>
            </a:r>
          </a:p>
          <a:p>
            <a:r>
              <a:rPr lang="en-US" b="1" dirty="0"/>
              <a:t>Type of valves can be tested</a:t>
            </a:r>
            <a:r>
              <a:rPr lang="en-US" dirty="0"/>
              <a:t>-Forged valves (Socket ,</a:t>
            </a:r>
            <a:r>
              <a:rPr lang="en-US" dirty="0" err="1"/>
              <a:t>Screwed,Buttweld</a:t>
            </a:r>
            <a:r>
              <a:rPr lang="en-US" dirty="0"/>
              <a:t> &amp;</a:t>
            </a:r>
          </a:p>
          <a:p>
            <a:r>
              <a:rPr lang="en-US" dirty="0"/>
              <a:t>Flange end valves.)</a:t>
            </a:r>
          </a:p>
          <a:p>
            <a:r>
              <a:rPr lang="en-US" b="1" dirty="0"/>
              <a:t>Size of valve to be tested-1/2</a:t>
            </a:r>
            <a:r>
              <a:rPr lang="en-US" dirty="0"/>
              <a:t>” to 2”.</a:t>
            </a:r>
          </a:p>
          <a:p>
            <a:r>
              <a:rPr lang="en-US" b="1" dirty="0"/>
              <a:t>Class</a:t>
            </a:r>
            <a:r>
              <a:rPr lang="en-US" dirty="0"/>
              <a:t>-150# to 2500# (As per Tonnage)for higher size will be manufactured as per requirement of customers.</a:t>
            </a:r>
          </a:p>
          <a:p>
            <a:r>
              <a:rPr lang="en-US" b="1" dirty="0"/>
              <a:t>Operation</a:t>
            </a:r>
            <a:r>
              <a:rPr lang="en-US" dirty="0"/>
              <a:t> -Semi automatic &amp; Automatic with PLC &amp; SCADA.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952725-73C9-5A0B-8F93-9C22216F85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CREATIVE HYDRAULICS</a:t>
            </a:r>
            <a:br>
              <a:rPr lang="en-US" sz="1800" b="1" dirty="0"/>
            </a:br>
            <a:r>
              <a:rPr lang="en-US" sz="1800" b="1" dirty="0"/>
              <a:t>BELGAUM.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TIE-ROD</a:t>
            </a:r>
            <a:r>
              <a:rPr lang="en-US" dirty="0"/>
              <a:t> </a:t>
            </a:r>
            <a:r>
              <a:rPr lang="en-US" b="1" dirty="0"/>
              <a:t>TYPE</a:t>
            </a:r>
            <a:r>
              <a:rPr lang="en-US" dirty="0"/>
              <a:t> </a:t>
            </a:r>
            <a:r>
              <a:rPr lang="en-US" b="1" dirty="0"/>
              <a:t>PRESS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Capacity</a:t>
            </a:r>
            <a:r>
              <a:rPr lang="en-US" dirty="0"/>
              <a:t>-Min 50MT to 2000 MT.</a:t>
            </a:r>
          </a:p>
          <a:p>
            <a:r>
              <a:rPr lang="en-US" dirty="0"/>
              <a:t>Size of machine can be manufactured as per customer requirements &amp; applications.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Work Shop Type Pres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16425" y="1676400"/>
            <a:ext cx="3429000" cy="4572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CREATIVE HYDRAULICS</a:t>
            </a:r>
            <a:br>
              <a:rPr lang="en-US" sz="1800" dirty="0"/>
            </a:br>
            <a:r>
              <a:rPr lang="en-US" sz="1800" b="1" dirty="0"/>
              <a:t>BELGAUM</a:t>
            </a:r>
            <a:r>
              <a:rPr lang="en-US" sz="1800" dirty="0"/>
              <a:t>.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HYDROSTATIC COMPRESSIVE AND NON-COMPRESSIVE TEST RIG(Two stations)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b="1" dirty="0"/>
              <a:t>Capacity</a:t>
            </a:r>
            <a:r>
              <a:rPr lang="en-US" dirty="0"/>
              <a:t>-20MT</a:t>
            </a:r>
          </a:p>
          <a:p>
            <a:r>
              <a:rPr lang="en-US" dirty="0"/>
              <a:t>Type of valve can be tested-All type </a:t>
            </a:r>
          </a:p>
          <a:p>
            <a:r>
              <a:rPr lang="en-US" dirty="0"/>
              <a:t>of forged valves &amp; Flange end valves.</a:t>
            </a:r>
          </a:p>
          <a:p>
            <a:r>
              <a:rPr lang="en-US" b="1" dirty="0"/>
              <a:t>Size</a:t>
            </a:r>
            <a:r>
              <a:rPr lang="en-US" dirty="0"/>
              <a:t>-1/2” to 2” Forged valve &amp; 2” to 6” Flange end valves.</a:t>
            </a:r>
          </a:p>
          <a:p>
            <a:r>
              <a:rPr lang="en-US" b="1" dirty="0"/>
              <a:t>Class</a:t>
            </a:r>
            <a:r>
              <a:rPr lang="en-US" dirty="0"/>
              <a:t>-1/2” to 2” #150 to #2500 for forged valves.</a:t>
            </a:r>
          </a:p>
          <a:p>
            <a:r>
              <a:rPr lang="en-US" b="1" dirty="0"/>
              <a:t>Class</a:t>
            </a:r>
            <a:r>
              <a:rPr lang="en-US" dirty="0"/>
              <a:t>-2” to 6” #150 to #300 for flange end valves.</a:t>
            </a:r>
          </a:p>
          <a:p>
            <a:endParaRPr lang="en-US" dirty="0"/>
          </a:p>
        </p:txBody>
      </p:sp>
      <p:pic>
        <p:nvPicPr>
          <p:cNvPr id="5" name="Content Placeholder 4" descr="BBT-FUNCTION 00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5050" y="2046533"/>
            <a:ext cx="5111750" cy="383173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7538DC-BF29-4F4F-BA69-E1A1E04D76BC}"/>
              </a:ext>
            </a:extLst>
          </p:cNvPr>
          <p:cNvSpPr txBox="1"/>
          <p:nvPr/>
        </p:nvSpPr>
        <p:spPr>
          <a:xfrm>
            <a:off x="5486400" y="1066800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CREATIVE HYDRAULICS</a:t>
            </a:r>
            <a:r>
              <a:rPr lang="en-US" dirty="0"/>
              <a:t> </a:t>
            </a:r>
            <a:r>
              <a:rPr lang="en-US" sz="2000" b="1" dirty="0"/>
              <a:t>BELGAUM</a:t>
            </a:r>
            <a:r>
              <a:rPr lang="en-US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HYDROSTATIC COMPRESSIVE TEST RIG OF CAPACITY 2TON</a:t>
            </a:r>
          </a:p>
          <a:p>
            <a:r>
              <a:rPr lang="en-US" b="1" dirty="0"/>
              <a:t>TYPE-AIR UNDER  WATER(THREE STATION)</a:t>
            </a:r>
          </a:p>
          <a:p>
            <a:r>
              <a:rPr lang="en-US" b="1" dirty="0"/>
              <a:t>SIZE</a:t>
            </a:r>
            <a:r>
              <a:rPr lang="en-US" dirty="0"/>
              <a:t>-2” TO  6”</a:t>
            </a:r>
          </a:p>
          <a:p>
            <a:r>
              <a:rPr lang="en-US" dirty="0"/>
              <a:t>MAX AIR PRESSURE-7KG/CM SQ.</a:t>
            </a:r>
          </a:p>
          <a:p>
            <a:endParaRPr lang="en-US" dirty="0"/>
          </a:p>
          <a:p>
            <a:r>
              <a:rPr lang="en-US" dirty="0"/>
              <a:t>As per  Tonnage for higher size will be manufactured as per customer requirement .</a:t>
            </a:r>
          </a:p>
          <a:p>
            <a:endParaRPr lang="en-US" dirty="0"/>
          </a:p>
          <a:p>
            <a:r>
              <a:rPr lang="en-US" b="1" dirty="0"/>
              <a:t>Operation-Semi</a:t>
            </a:r>
            <a:r>
              <a:rPr lang="en-US" dirty="0"/>
              <a:t> automatic and Automatic With  PLC &amp; SCADA.</a:t>
            </a:r>
          </a:p>
        </p:txBody>
      </p:sp>
      <p:pic>
        <p:nvPicPr>
          <p:cNvPr id="23554" name="Picture 2" descr="C:\Documents and Settings\BASWARAJ\Desktop\BBT-FUNCTION 06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2046533"/>
            <a:ext cx="5111750" cy="3831734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80B6E0-60FC-4AC0-A9F0-7DD91676EB41}"/>
              </a:ext>
            </a:extLst>
          </p:cNvPr>
          <p:cNvSpPr txBox="1"/>
          <p:nvPr/>
        </p:nvSpPr>
        <p:spPr>
          <a:xfrm>
            <a:off x="6248400" y="1524000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spm</a:t>
            </a: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2743200" cy="1143000"/>
          </a:xfrm>
        </p:spPr>
        <p:txBody>
          <a:bodyPr>
            <a:normAutofit fontScale="90000"/>
          </a:bodyPr>
          <a:lstStyle/>
          <a:p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b="1" dirty="0"/>
              <a:t>CREATIVE HYDRAULICS BELGAUM</a:t>
            </a:r>
            <a:r>
              <a:rPr lang="en-US" sz="2000" dirty="0"/>
              <a:t>.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609600" y="1676400"/>
            <a:ext cx="2743200" cy="40386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HYDROSTATIC</a:t>
            </a:r>
            <a:r>
              <a:rPr lang="en-US" dirty="0"/>
              <a:t> </a:t>
            </a:r>
            <a:r>
              <a:rPr lang="en-US" b="1" dirty="0"/>
              <a:t>COMPRESSIVE</a:t>
            </a:r>
            <a:r>
              <a:rPr lang="en-US" dirty="0"/>
              <a:t> </a:t>
            </a:r>
            <a:r>
              <a:rPr lang="en-US" b="1" dirty="0"/>
              <a:t>TEST</a:t>
            </a:r>
            <a:r>
              <a:rPr lang="en-US" dirty="0"/>
              <a:t> </a:t>
            </a:r>
            <a:r>
              <a:rPr lang="en-US" b="1" dirty="0"/>
              <a:t>RIG</a:t>
            </a:r>
            <a:r>
              <a:rPr lang="en-US" dirty="0"/>
              <a:t> </a:t>
            </a:r>
            <a:r>
              <a:rPr lang="en-US" b="1" dirty="0"/>
              <a:t>OF</a:t>
            </a:r>
            <a:r>
              <a:rPr lang="en-US" dirty="0"/>
              <a:t> </a:t>
            </a:r>
            <a:r>
              <a:rPr lang="en-US" b="1" dirty="0"/>
              <a:t>CAPACITY</a:t>
            </a:r>
            <a:r>
              <a:rPr lang="en-US" dirty="0"/>
              <a:t> </a:t>
            </a:r>
            <a:r>
              <a:rPr lang="en-US" b="1" dirty="0"/>
              <a:t>75MT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Type</a:t>
            </a:r>
            <a:r>
              <a:rPr lang="en-US" dirty="0"/>
              <a:t> of valve to be tested –</a:t>
            </a:r>
            <a:r>
              <a:rPr lang="en-US" b="1" dirty="0"/>
              <a:t>Butterfly</a:t>
            </a:r>
            <a:r>
              <a:rPr lang="en-US" dirty="0"/>
              <a:t> </a:t>
            </a:r>
            <a:r>
              <a:rPr lang="en-US" b="1" dirty="0"/>
              <a:t>valves</a:t>
            </a:r>
            <a:r>
              <a:rPr lang="en-US" dirty="0"/>
              <a:t>.</a:t>
            </a:r>
          </a:p>
          <a:p>
            <a:r>
              <a:rPr lang="en-US" b="1" dirty="0"/>
              <a:t>Size-2</a:t>
            </a:r>
            <a:r>
              <a:rPr lang="en-US" dirty="0"/>
              <a:t>” to 12”</a:t>
            </a:r>
          </a:p>
          <a:p>
            <a:r>
              <a:rPr lang="en-US" b="1" dirty="0"/>
              <a:t>Class-150</a:t>
            </a:r>
            <a:r>
              <a:rPr lang="en-US" dirty="0"/>
              <a:t> to 300(As per Tonnage)</a:t>
            </a:r>
          </a:p>
          <a:p>
            <a:r>
              <a:rPr lang="en-US" dirty="0"/>
              <a:t>For higher size as per requirement</a:t>
            </a:r>
          </a:p>
          <a:p>
            <a:r>
              <a:rPr lang="en-US" dirty="0"/>
              <a:t>of customers.</a:t>
            </a:r>
          </a:p>
          <a:p>
            <a:r>
              <a:rPr lang="en-US" b="1" dirty="0"/>
              <a:t>Operation-</a:t>
            </a:r>
            <a:r>
              <a:rPr lang="en-US" dirty="0"/>
              <a:t> </a:t>
            </a:r>
            <a:r>
              <a:rPr lang="en-US" dirty="0" err="1"/>
              <a:t>manul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IMG_172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2258483"/>
            <a:ext cx="5111750" cy="340783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4352"/>
            <a:ext cx="2743200" cy="1162050"/>
          </a:xfrm>
        </p:spPr>
        <p:txBody>
          <a:bodyPr>
            <a:normAutofit/>
          </a:bodyPr>
          <a:lstStyle/>
          <a:p>
            <a:r>
              <a:rPr lang="en-US" sz="2000" b="1" dirty="0"/>
              <a:t>CREATIVE HYDRAULICS</a:t>
            </a:r>
            <a:br>
              <a:rPr lang="en-US" sz="2000" b="1" dirty="0"/>
            </a:br>
            <a:r>
              <a:rPr lang="en-US" sz="2000" b="1" dirty="0"/>
              <a:t>BELGAUM.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HYDROSTATIC</a:t>
            </a:r>
            <a:r>
              <a:rPr lang="en-US" dirty="0"/>
              <a:t> </a:t>
            </a:r>
            <a:r>
              <a:rPr lang="en-US" b="1" dirty="0"/>
              <a:t>NON</a:t>
            </a:r>
            <a:r>
              <a:rPr lang="en-US" dirty="0"/>
              <a:t> </a:t>
            </a:r>
            <a:r>
              <a:rPr lang="en-US" b="1" dirty="0"/>
              <a:t>COMPRESSIVE</a:t>
            </a:r>
            <a:r>
              <a:rPr lang="en-US" dirty="0"/>
              <a:t> </a:t>
            </a:r>
            <a:r>
              <a:rPr lang="en-US" b="1" dirty="0"/>
              <a:t>TEST</a:t>
            </a:r>
            <a:r>
              <a:rPr lang="en-US" dirty="0"/>
              <a:t> </a:t>
            </a:r>
            <a:r>
              <a:rPr lang="en-US" b="1" dirty="0"/>
              <a:t>RIG</a:t>
            </a:r>
            <a:r>
              <a:rPr lang="en-US" dirty="0"/>
              <a:t>.</a:t>
            </a:r>
          </a:p>
          <a:p>
            <a:r>
              <a:rPr lang="en-US" b="1" dirty="0"/>
              <a:t>Types</a:t>
            </a:r>
            <a:r>
              <a:rPr lang="en-US" dirty="0"/>
              <a:t> of valves –Screwed end ball valve.</a:t>
            </a:r>
          </a:p>
          <a:p>
            <a:r>
              <a:rPr lang="en-US" b="1" dirty="0"/>
              <a:t>Size</a:t>
            </a:r>
            <a:r>
              <a:rPr lang="en-US" dirty="0"/>
              <a:t> – ½” to 4”</a:t>
            </a:r>
          </a:p>
          <a:p>
            <a:r>
              <a:rPr lang="en-US" b="1" dirty="0"/>
              <a:t>Class</a:t>
            </a:r>
            <a:r>
              <a:rPr lang="en-US" dirty="0"/>
              <a:t> – 150 to 300.</a:t>
            </a:r>
          </a:p>
          <a:p>
            <a:endParaRPr lang="en-US" dirty="0"/>
          </a:p>
          <a:p>
            <a:r>
              <a:rPr lang="en-US" b="1" dirty="0"/>
              <a:t>Operation-</a:t>
            </a:r>
            <a:r>
              <a:rPr lang="en-US" dirty="0"/>
              <a:t> Semi automatic .</a:t>
            </a:r>
          </a:p>
        </p:txBody>
      </p:sp>
      <p:pic>
        <p:nvPicPr>
          <p:cNvPr id="5" name="Content Placeholder 4" descr="101_257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2046533"/>
            <a:ext cx="5111750" cy="383173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CREATIVE HYDRAULICS BELGAUM</a:t>
            </a:r>
            <a:r>
              <a:rPr lang="en-US" sz="2000" dirty="0"/>
              <a:t>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HYDROSTATIC</a:t>
            </a:r>
            <a:r>
              <a:rPr lang="en-US" dirty="0"/>
              <a:t> </a:t>
            </a:r>
            <a:r>
              <a:rPr lang="en-US" b="1" dirty="0"/>
              <a:t>NON</a:t>
            </a:r>
            <a:r>
              <a:rPr lang="en-US" dirty="0"/>
              <a:t> </a:t>
            </a:r>
            <a:r>
              <a:rPr lang="en-US" b="1" dirty="0"/>
              <a:t>COMPRESSIVE</a:t>
            </a:r>
            <a:r>
              <a:rPr lang="en-US" dirty="0"/>
              <a:t> </a:t>
            </a:r>
            <a:r>
              <a:rPr lang="en-US" b="1" dirty="0"/>
              <a:t>TEST</a:t>
            </a:r>
            <a:r>
              <a:rPr lang="en-US" dirty="0"/>
              <a:t> </a:t>
            </a:r>
            <a:r>
              <a:rPr lang="en-US" b="1" dirty="0"/>
              <a:t>RIG</a:t>
            </a:r>
            <a:r>
              <a:rPr lang="en-US" dirty="0"/>
              <a:t> </a:t>
            </a:r>
            <a:r>
              <a:rPr lang="en-US" b="1" dirty="0"/>
              <a:t>HORIZONTAL</a:t>
            </a:r>
            <a:r>
              <a:rPr lang="en-US" dirty="0"/>
              <a:t> TYPE OF </a:t>
            </a:r>
            <a:r>
              <a:rPr lang="en-US" b="1" dirty="0"/>
              <a:t>CAPACITY</a:t>
            </a:r>
            <a:r>
              <a:rPr lang="en-US" dirty="0"/>
              <a:t> </a:t>
            </a:r>
            <a:r>
              <a:rPr lang="en-US" b="1" dirty="0"/>
              <a:t>900MT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Type</a:t>
            </a:r>
            <a:r>
              <a:rPr lang="en-US" dirty="0"/>
              <a:t> of </a:t>
            </a:r>
            <a:r>
              <a:rPr lang="en-US" b="1" dirty="0"/>
              <a:t>valve-Flanged</a:t>
            </a:r>
            <a:r>
              <a:rPr lang="en-US" dirty="0"/>
              <a:t> end and Butt weld end valves.</a:t>
            </a:r>
          </a:p>
          <a:p>
            <a:r>
              <a:rPr lang="en-US" b="1" dirty="0"/>
              <a:t>Size-12</a:t>
            </a:r>
            <a:r>
              <a:rPr lang="en-US" dirty="0"/>
              <a:t>” to 24”</a:t>
            </a:r>
          </a:p>
          <a:p>
            <a:endParaRPr lang="en-US" dirty="0"/>
          </a:p>
          <a:p>
            <a:r>
              <a:rPr lang="en-US" b="1" dirty="0"/>
              <a:t>Class-</a:t>
            </a:r>
            <a:r>
              <a:rPr lang="en-US" dirty="0"/>
              <a:t> 150 to 900</a:t>
            </a:r>
          </a:p>
          <a:p>
            <a:endParaRPr lang="en-US" dirty="0"/>
          </a:p>
          <a:p>
            <a:r>
              <a:rPr lang="en-US" b="1" dirty="0"/>
              <a:t>Operation-</a:t>
            </a:r>
            <a:r>
              <a:rPr lang="en-US" dirty="0"/>
              <a:t> Automatic with PLC &amp; </a:t>
            </a:r>
          </a:p>
          <a:p>
            <a:r>
              <a:rPr lang="en-US" dirty="0"/>
              <a:t>SCADA. Fully automatic.</a:t>
            </a:r>
          </a:p>
        </p:txBody>
      </p:sp>
      <p:pic>
        <p:nvPicPr>
          <p:cNvPr id="5" name="Content Placeholder 4" descr="900 MT TEST RIG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262187"/>
            <a:ext cx="5111750" cy="383381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 BELGAUM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 STATIC NON COMPRESSIVE TEST RIG  CAPACITY 20 MT.</a:t>
            </a:r>
          </a:p>
          <a:p>
            <a:endParaRPr lang="en-US" dirty="0"/>
          </a:p>
          <a:p>
            <a:r>
              <a:rPr lang="en-US" b="1" dirty="0"/>
              <a:t>Type</a:t>
            </a:r>
            <a:r>
              <a:rPr lang="en-US" dirty="0"/>
              <a:t> of valves forged valves Butt weld end/socket end/Screwed end/Flange end.</a:t>
            </a:r>
          </a:p>
          <a:p>
            <a:endParaRPr lang="en-US" dirty="0"/>
          </a:p>
          <a:p>
            <a:r>
              <a:rPr lang="en-US" b="1" dirty="0"/>
              <a:t>Class</a:t>
            </a:r>
            <a:r>
              <a:rPr lang="en-US" dirty="0"/>
              <a:t>-150 to 2500 </a:t>
            </a:r>
          </a:p>
          <a:p>
            <a:endParaRPr lang="en-US" dirty="0"/>
          </a:p>
          <a:p>
            <a:r>
              <a:rPr lang="en-US" b="1" dirty="0"/>
              <a:t>Operation</a:t>
            </a:r>
            <a:r>
              <a:rPr lang="en-US" dirty="0"/>
              <a:t>-PLC &amp; SCADA fully automatic.</a:t>
            </a:r>
          </a:p>
          <a:p>
            <a:endParaRPr lang="en-IN" dirty="0"/>
          </a:p>
        </p:txBody>
      </p:sp>
      <p:pic>
        <p:nvPicPr>
          <p:cNvPr id="5" name="Content Placeholder 4" descr="IMG-20180331-WA000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045493"/>
            <a:ext cx="5111750" cy="383381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 BELGAUM.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HYDROSTATIC COMPRESSIVE TEST RIG CAPACITY  -350 MT.</a:t>
            </a:r>
          </a:p>
          <a:p>
            <a:endParaRPr lang="en-US" dirty="0"/>
          </a:p>
          <a:p>
            <a:r>
              <a:rPr lang="en-US" dirty="0"/>
              <a:t>Type of valves-Butterfly valves</a:t>
            </a:r>
          </a:p>
          <a:p>
            <a:endParaRPr lang="en-US" dirty="0"/>
          </a:p>
          <a:p>
            <a:r>
              <a:rPr lang="en-US" dirty="0"/>
              <a:t>Size-18” to 42” </a:t>
            </a:r>
          </a:p>
          <a:p>
            <a:endParaRPr lang="en-US" dirty="0"/>
          </a:p>
          <a:p>
            <a:r>
              <a:rPr lang="en-US" dirty="0"/>
              <a:t>Class -150</a:t>
            </a:r>
          </a:p>
          <a:p>
            <a:endParaRPr lang="en-US" dirty="0"/>
          </a:p>
          <a:p>
            <a:r>
              <a:rPr lang="en-US" dirty="0"/>
              <a:t>Operation Manual ./Semi automatic.</a:t>
            </a:r>
            <a:endParaRPr lang="en-IN" dirty="0"/>
          </a:p>
        </p:txBody>
      </p:sp>
      <p:pic>
        <p:nvPicPr>
          <p:cNvPr id="5" name="Content Placeholder 4" descr="IMG-20180331-WA000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81400" y="2209800"/>
            <a:ext cx="5111750" cy="2875359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 BELGAUM.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NON COMPRESSIVE TEST RIG .</a:t>
            </a:r>
          </a:p>
          <a:p>
            <a:endParaRPr lang="en-US" dirty="0"/>
          </a:p>
          <a:p>
            <a:r>
              <a:rPr lang="en-US" b="1" dirty="0"/>
              <a:t>CAPACITY-40MT</a:t>
            </a:r>
          </a:p>
          <a:p>
            <a:r>
              <a:rPr lang="en-US" b="1" dirty="0"/>
              <a:t>Type of valves-flanged </a:t>
            </a:r>
            <a:r>
              <a:rPr lang="en-US" dirty="0"/>
              <a:t>end valves.</a:t>
            </a:r>
          </a:p>
          <a:p>
            <a:endParaRPr lang="en-US" b="1" dirty="0"/>
          </a:p>
          <a:p>
            <a:r>
              <a:rPr lang="en-US" b="1" dirty="0"/>
              <a:t>Size-2</a:t>
            </a:r>
            <a:r>
              <a:rPr lang="en-US" dirty="0"/>
              <a:t>” to 8” Class -150 to 300</a:t>
            </a:r>
          </a:p>
          <a:p>
            <a:endParaRPr lang="en-US" dirty="0"/>
          </a:p>
          <a:p>
            <a:r>
              <a:rPr lang="en-US" b="1" dirty="0"/>
              <a:t>Operation</a:t>
            </a:r>
            <a:r>
              <a:rPr lang="en-US" dirty="0"/>
              <a:t>- Manual </a:t>
            </a:r>
            <a:endParaRPr lang="en-IN" dirty="0"/>
          </a:p>
        </p:txBody>
      </p:sp>
      <p:pic>
        <p:nvPicPr>
          <p:cNvPr id="5" name="Content Placeholder 4" descr="IMG-20180331-WA000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524720"/>
            <a:ext cx="5111750" cy="2875359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</a:t>
            </a:r>
            <a:br>
              <a:rPr lang="en-US" sz="1800" b="1" dirty="0"/>
            </a:br>
            <a:r>
              <a:rPr lang="en-US" sz="1800" b="1" dirty="0"/>
              <a:t>BELGAUM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 STATIC NON CONPRESSIVE TEST RIG CAPACITY-600 MT</a:t>
            </a:r>
          </a:p>
          <a:p>
            <a:r>
              <a:rPr lang="en-US" b="1" dirty="0"/>
              <a:t>TYPE OF VALVES</a:t>
            </a:r>
            <a:r>
              <a:rPr lang="en-US" dirty="0"/>
              <a:t>-GATE/GLOBE /BALL VALVES.</a:t>
            </a:r>
          </a:p>
          <a:p>
            <a:endParaRPr lang="en-US" dirty="0"/>
          </a:p>
          <a:p>
            <a:r>
              <a:rPr lang="en-US" b="1" dirty="0"/>
              <a:t>SIZE</a:t>
            </a:r>
            <a:r>
              <a:rPr lang="en-US" dirty="0"/>
              <a:t>-6” TO 24” </a:t>
            </a:r>
          </a:p>
          <a:p>
            <a:r>
              <a:rPr lang="en-US" dirty="0"/>
              <a:t>CLASS-150 TO 600</a:t>
            </a:r>
          </a:p>
          <a:p>
            <a:endParaRPr lang="en-US" dirty="0"/>
          </a:p>
          <a:p>
            <a:r>
              <a:rPr lang="en-US" b="1" dirty="0"/>
              <a:t>OPERATION</a:t>
            </a:r>
            <a:r>
              <a:rPr lang="en-US" dirty="0"/>
              <a:t> –SEME AUTOMATIC</a:t>
            </a:r>
          </a:p>
          <a:p>
            <a:r>
              <a:rPr lang="en-US" dirty="0"/>
              <a:t>WITH PLC/HMI BASED.</a:t>
            </a:r>
            <a:endParaRPr lang="en-IN" dirty="0"/>
          </a:p>
        </p:txBody>
      </p:sp>
      <p:pic>
        <p:nvPicPr>
          <p:cNvPr id="5" name="Content Placeholder 4" descr="Arihant 600 MT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524720"/>
            <a:ext cx="5111750" cy="2875359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 BELGAUM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COMPRESSIVE TEST RIG FOR FORGED VALVES .</a:t>
            </a:r>
          </a:p>
          <a:p>
            <a:r>
              <a:rPr lang="en-US" b="1" dirty="0"/>
              <a:t>CAPACITY</a:t>
            </a:r>
            <a:r>
              <a:rPr lang="en-US" dirty="0"/>
              <a:t>-20MT</a:t>
            </a:r>
          </a:p>
          <a:p>
            <a:r>
              <a:rPr lang="en-US" b="1" dirty="0"/>
              <a:t>SIZE</a:t>
            </a:r>
            <a:r>
              <a:rPr lang="en-US" dirty="0"/>
              <a:t>-1/2” TO 4” </a:t>
            </a:r>
          </a:p>
          <a:p>
            <a:r>
              <a:rPr lang="en-US" b="1" dirty="0"/>
              <a:t>CLASS</a:t>
            </a:r>
            <a:r>
              <a:rPr lang="en-US" dirty="0"/>
              <a:t> 1/2 “ TO 2” -2500</a:t>
            </a:r>
          </a:p>
          <a:p>
            <a:r>
              <a:rPr lang="en-US" dirty="0"/>
              <a:t>CLASS 3” TO 4” -600</a:t>
            </a:r>
          </a:p>
          <a:p>
            <a:r>
              <a:rPr lang="en-US" b="1" dirty="0"/>
              <a:t>OPERATION</a:t>
            </a:r>
          </a:p>
          <a:p>
            <a:r>
              <a:rPr lang="en-US" dirty="0"/>
              <a:t>MANUAL/AUTOMATIC</a:t>
            </a:r>
            <a:endParaRPr lang="en-IN" dirty="0"/>
          </a:p>
        </p:txBody>
      </p:sp>
      <p:pic>
        <p:nvPicPr>
          <p:cNvPr id="5" name="Content Placeholder 4" descr="IMG-20180225-WA004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524720"/>
            <a:ext cx="5111750" cy="2875359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</a:t>
            </a:r>
            <a:br>
              <a:rPr lang="en-US" sz="1800" b="1" dirty="0"/>
            </a:br>
            <a:r>
              <a:rPr lang="en-US" sz="1800" b="1" dirty="0"/>
              <a:t>BELGAUM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COMPRESSIVE </a:t>
            </a:r>
          </a:p>
          <a:p>
            <a:r>
              <a:rPr lang="en-US" b="1" dirty="0"/>
              <a:t>TEST RIG (AIR UNDER WATER</a:t>
            </a:r>
            <a:r>
              <a:rPr lang="en-US" dirty="0"/>
              <a:t>)</a:t>
            </a:r>
          </a:p>
          <a:p>
            <a:r>
              <a:rPr lang="en-US" b="1" dirty="0"/>
              <a:t>Capacity</a:t>
            </a:r>
            <a:r>
              <a:rPr lang="en-US" dirty="0"/>
              <a:t>-30mt</a:t>
            </a:r>
          </a:p>
          <a:p>
            <a:r>
              <a:rPr lang="en-US" dirty="0"/>
              <a:t>Type of Component Aluminum casting Bodies or components.</a:t>
            </a:r>
          </a:p>
          <a:p>
            <a:r>
              <a:rPr lang="en-US" b="1" dirty="0"/>
              <a:t>Max size- </a:t>
            </a:r>
            <a:r>
              <a:rPr lang="en-US" dirty="0" err="1"/>
              <a:t>Dia</a:t>
            </a:r>
            <a:r>
              <a:rPr lang="en-US" dirty="0"/>
              <a:t>  800mm</a:t>
            </a:r>
          </a:p>
          <a:p>
            <a:r>
              <a:rPr lang="en-US" dirty="0"/>
              <a:t>Max- Air pressure -7 KG/CM SQ </a:t>
            </a:r>
            <a:endParaRPr lang="en-IN" dirty="0"/>
          </a:p>
        </p:txBody>
      </p:sp>
      <p:pic>
        <p:nvPicPr>
          <p:cNvPr id="5" name="Content Placeholder 4" descr="IMG-20181031-WA001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16425" y="1676400"/>
            <a:ext cx="3429000" cy="45720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        </a:t>
            </a:r>
            <a:r>
              <a:rPr lang="en-US" sz="2700" b="1" dirty="0"/>
              <a:t>CREATIVE YDRAULICS. BELGAUM.</a:t>
            </a:r>
            <a:br>
              <a:rPr lang="en-US" dirty="0"/>
            </a:br>
            <a:r>
              <a:rPr lang="en-US" dirty="0"/>
              <a:t>  </a:t>
            </a:r>
            <a:r>
              <a:rPr lang="en-US" sz="2000" dirty="0"/>
              <a:t>Portable Trolley for pressure Testing Min Pr-10Bar and Max- 700 Bar.   </a:t>
            </a:r>
            <a:endParaRPr lang="en-IN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Portable Pr ,Testing Trolley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Portable Pr , Testing Trolley</a:t>
            </a:r>
            <a:endParaRPr lang="en-IN" dirty="0"/>
          </a:p>
        </p:txBody>
      </p:sp>
      <p:pic>
        <p:nvPicPr>
          <p:cNvPr id="7" name="Content Placeholder 6" descr="IMG-20181124-WA0067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395462" y="2514600"/>
            <a:ext cx="2163664" cy="3846513"/>
          </a:xfrm>
        </p:spPr>
      </p:pic>
      <p:pic>
        <p:nvPicPr>
          <p:cNvPr id="8" name="Content Placeholder 7" descr="IMG-20181124-WA0068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584080" y="2514600"/>
            <a:ext cx="2163664" cy="384651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 HYDRAULICS</a:t>
            </a:r>
            <a:br>
              <a:rPr lang="en-US" sz="1800" b="1" dirty="0"/>
            </a:br>
            <a:r>
              <a:rPr lang="en-US" sz="1800" b="1" dirty="0"/>
              <a:t>BELGAUM.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COMPRESSIVE TEST RIG .</a:t>
            </a:r>
          </a:p>
          <a:p>
            <a:r>
              <a:rPr lang="en-US" b="1" dirty="0"/>
              <a:t>TYPE OF VALVE </a:t>
            </a:r>
            <a:r>
              <a:rPr lang="en-US" dirty="0"/>
              <a:t>-BUTTWELD END VALVES.</a:t>
            </a:r>
          </a:p>
          <a:p>
            <a:r>
              <a:rPr lang="en-US" b="1" dirty="0"/>
              <a:t>SIZE</a:t>
            </a:r>
            <a:r>
              <a:rPr lang="en-US" dirty="0"/>
              <a:t>-4” TO 12”</a:t>
            </a:r>
          </a:p>
          <a:p>
            <a:r>
              <a:rPr lang="en-US" dirty="0"/>
              <a:t>CLASS -150 TO 15OO</a:t>
            </a:r>
          </a:p>
          <a:p>
            <a:r>
              <a:rPr lang="en-US" b="1" dirty="0"/>
              <a:t>OPERATION</a:t>
            </a:r>
            <a:r>
              <a:rPr lang="en-US" dirty="0"/>
              <a:t>-</a:t>
            </a:r>
            <a:r>
              <a:rPr lang="en-US" dirty="0" err="1"/>
              <a:t>Manul</a:t>
            </a:r>
            <a:r>
              <a:rPr lang="en-US" dirty="0"/>
              <a:t>/Semi automatic/Automatic with PLC SCADA.</a:t>
            </a:r>
          </a:p>
          <a:p>
            <a:r>
              <a:rPr lang="en-US" dirty="0"/>
              <a:t>As per customer for above size and class we can manufacture. </a:t>
            </a:r>
            <a:endParaRPr lang="en-IN" dirty="0"/>
          </a:p>
        </p:txBody>
      </p:sp>
      <p:pic>
        <p:nvPicPr>
          <p:cNvPr id="5" name="Content Placeholder 4" descr="IMG-20180414-WA003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524720"/>
            <a:ext cx="5111750" cy="2875359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CREATIVE HYDRAULICS BELGAUM.</a:t>
            </a:r>
            <a:endParaRPr lang="en-IN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POWER PACK OF 15 HP TESTING VALVE AND ACTUATORS .</a:t>
            </a:r>
          </a:p>
          <a:p>
            <a:endParaRPr lang="en-US" dirty="0"/>
          </a:p>
          <a:p>
            <a:r>
              <a:rPr lang="en-US" dirty="0"/>
              <a:t>AS PER CUSTOMER REQUIREMENT WE CAN MANUFACTURE POWER PACKS ,CYLINDERS FOR SPECIAL PURPOSE   MACHINE TOOLS AND DIFFERENT OPERATIONS .</a:t>
            </a:r>
            <a:endParaRPr lang="en-IN" dirty="0"/>
          </a:p>
        </p:txBody>
      </p:sp>
      <p:pic>
        <p:nvPicPr>
          <p:cNvPr id="5" name="Content Placeholder 4" descr="IMG-20181130-WA000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44925" y="1676400"/>
            <a:ext cx="4572000" cy="45720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Belgaum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Compressive Test Rig for Forged valves.</a:t>
            </a:r>
          </a:p>
          <a:p>
            <a:r>
              <a:rPr lang="en-US" b="1" dirty="0"/>
              <a:t>Capacity</a:t>
            </a:r>
            <a:r>
              <a:rPr lang="en-US" dirty="0"/>
              <a:t>- 20 MT Each station.</a:t>
            </a:r>
          </a:p>
          <a:p>
            <a:r>
              <a:rPr lang="en-US" b="1" dirty="0"/>
              <a:t>Type of valves- </a:t>
            </a:r>
            <a:r>
              <a:rPr lang="en-US" dirty="0"/>
              <a:t>Forged B/W,S/W ,Screwed End, Flange end etc.</a:t>
            </a:r>
          </a:p>
          <a:p>
            <a:r>
              <a:rPr lang="en-US" b="1" dirty="0"/>
              <a:t>Operation </a:t>
            </a:r>
            <a:r>
              <a:rPr lang="en-US" dirty="0"/>
              <a:t>. Manual/Semi auto/ Automatic with PLC &amp; </a:t>
            </a:r>
            <a:r>
              <a:rPr lang="en-US" dirty="0" err="1"/>
              <a:t>Scada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  <a:endParaRPr lang="en-IN" dirty="0"/>
          </a:p>
        </p:txBody>
      </p:sp>
      <p:pic>
        <p:nvPicPr>
          <p:cNvPr id="7" name="Content Placeholder 6" descr="IMG-20190202-WA00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19997" y="1676400"/>
            <a:ext cx="3421856" cy="45720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Compressive Test Rig for Forged valves .Multi stations(6)</a:t>
            </a:r>
          </a:p>
          <a:p>
            <a:r>
              <a:rPr lang="en-US" dirty="0"/>
              <a:t>Capacity-20 MT</a:t>
            </a:r>
          </a:p>
          <a:p>
            <a:r>
              <a:rPr lang="en-US" b="1" dirty="0"/>
              <a:t>Type of valves- </a:t>
            </a:r>
            <a:r>
              <a:rPr lang="en-US" dirty="0"/>
              <a:t>Screwed End /Socket weld end/Butt weld end valves.</a:t>
            </a:r>
          </a:p>
          <a:p>
            <a:r>
              <a:rPr lang="en-US" dirty="0"/>
              <a:t>Size-1/2” to 2” Class 150 to 2500</a:t>
            </a:r>
          </a:p>
          <a:p>
            <a:r>
              <a:rPr lang="en-US" b="1" dirty="0"/>
              <a:t>Operation-</a:t>
            </a:r>
            <a:r>
              <a:rPr lang="en-US" dirty="0"/>
              <a:t>Semi automatic.</a:t>
            </a:r>
            <a:endParaRPr lang="en-IN" dirty="0"/>
          </a:p>
        </p:txBody>
      </p:sp>
      <p:pic>
        <p:nvPicPr>
          <p:cNvPr id="5" name="Content Placeholder 4" descr="Forged valve Test Rig-2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90800" y="1219200"/>
            <a:ext cx="5111750" cy="3833813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Compressive Test Rig </a:t>
            </a:r>
          </a:p>
          <a:p>
            <a:r>
              <a:rPr lang="en-US" b="1" dirty="0"/>
              <a:t>Capacity-120 MT</a:t>
            </a:r>
          </a:p>
          <a:p>
            <a:r>
              <a:rPr lang="en-US" b="1" dirty="0"/>
              <a:t>Type of valve </a:t>
            </a:r>
            <a:r>
              <a:rPr lang="en-US" dirty="0"/>
              <a:t>–Butterfly valve</a:t>
            </a:r>
          </a:p>
          <a:p>
            <a:r>
              <a:rPr lang="en-US" dirty="0"/>
              <a:t>Size-10” to 24”</a:t>
            </a:r>
          </a:p>
          <a:p>
            <a:r>
              <a:rPr lang="en-US" dirty="0"/>
              <a:t>Class- 150,300</a:t>
            </a:r>
          </a:p>
          <a:p>
            <a:r>
              <a:rPr lang="en-US" b="1" dirty="0"/>
              <a:t>Operation</a:t>
            </a:r>
            <a:r>
              <a:rPr lang="en-US" dirty="0"/>
              <a:t>-Manual/Semi automatic/Automatic with PLC &amp;SCADA as per customer requirement.</a:t>
            </a:r>
          </a:p>
          <a:p>
            <a:endParaRPr lang="en-IN" dirty="0"/>
          </a:p>
        </p:txBody>
      </p:sp>
      <p:pic>
        <p:nvPicPr>
          <p:cNvPr id="5" name="Content Placeholder 4" descr="2ad17445-f25b-4e11-92e3-ab91a66670f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045493"/>
            <a:ext cx="5111750" cy="3833813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NON COMPRESSIVE TEST RIG</a:t>
            </a:r>
          </a:p>
          <a:p>
            <a:r>
              <a:rPr lang="en-US" b="1" dirty="0"/>
              <a:t>TYPE OF JOBS TO BE TESTED </a:t>
            </a:r>
            <a:r>
              <a:rPr lang="en-US" dirty="0"/>
              <a:t>–HOSE PIPES AND TUBES.</a:t>
            </a:r>
          </a:p>
          <a:p>
            <a:r>
              <a:rPr lang="en-US" b="1" dirty="0"/>
              <a:t>CAPACITY</a:t>
            </a:r>
            <a:r>
              <a:rPr lang="en-US" dirty="0"/>
              <a:t>- AS PER CUSTOMER REQUIREMENT.</a:t>
            </a:r>
          </a:p>
          <a:p>
            <a:r>
              <a:rPr lang="en-US" b="1" dirty="0"/>
              <a:t>Pressure </a:t>
            </a:r>
            <a:r>
              <a:rPr lang="en-US" dirty="0"/>
              <a:t>–class -150 to 2500 as per customer requirement.</a:t>
            </a:r>
            <a:endParaRPr lang="en-IN" dirty="0"/>
          </a:p>
        </p:txBody>
      </p:sp>
      <p:pic>
        <p:nvPicPr>
          <p:cNvPr id="5" name="Content Placeholder 4" descr="IMG-20190227-WA001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045493"/>
            <a:ext cx="5111750" cy="3833813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NON COMPRESSIVE TEST RIG OF CAPACITY 150 MT</a:t>
            </a:r>
          </a:p>
          <a:p>
            <a:endParaRPr lang="en-US" dirty="0"/>
          </a:p>
          <a:p>
            <a:r>
              <a:rPr lang="en-US" b="1" dirty="0"/>
              <a:t>TYPES OF VALVE TO BE TESTED-FLANGE END VALVES</a:t>
            </a:r>
          </a:p>
          <a:p>
            <a:r>
              <a:rPr lang="en-US" dirty="0"/>
              <a:t>SIZE-10” TO 16” CLASS 150 TO 300</a:t>
            </a:r>
          </a:p>
          <a:p>
            <a:r>
              <a:rPr lang="en-US" b="1" dirty="0"/>
              <a:t>OPERATION</a:t>
            </a:r>
            <a:r>
              <a:rPr lang="en-US" dirty="0"/>
              <a:t>-Manual/Semi auto/Full automatic with PLC </a:t>
            </a:r>
            <a:r>
              <a:rPr lang="en-US" dirty="0" err="1"/>
              <a:t>Scada</a:t>
            </a:r>
            <a:r>
              <a:rPr lang="en-US" dirty="0"/>
              <a:t> as per customer requirement. </a:t>
            </a:r>
            <a:endParaRPr lang="en-IN" dirty="0"/>
          </a:p>
        </p:txBody>
      </p:sp>
      <p:pic>
        <p:nvPicPr>
          <p:cNvPr id="5" name="Content Placeholder 4" descr="c9d444eb-0f20-4158-9122-68bae641282b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44925" y="1676400"/>
            <a:ext cx="4572000" cy="45720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Belgaum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COMPRESSIVE TEST RIG.</a:t>
            </a:r>
          </a:p>
          <a:p>
            <a:r>
              <a:rPr lang="en-US" b="1" dirty="0"/>
              <a:t>CAPACITY-</a:t>
            </a:r>
            <a:r>
              <a:rPr lang="en-US" dirty="0"/>
              <a:t>20 MT</a:t>
            </a:r>
          </a:p>
          <a:p>
            <a:r>
              <a:rPr lang="en-US" dirty="0"/>
              <a:t>TYPE OF VALVE TO BE TESTED- BALL/GATE GLOBE /FORGED VALES AND VALVES BODY.</a:t>
            </a:r>
          </a:p>
          <a:p>
            <a:r>
              <a:rPr lang="en-US" b="1" dirty="0"/>
              <a:t>SIZE</a:t>
            </a:r>
            <a:r>
              <a:rPr lang="en-US" dirty="0"/>
              <a:t>- ½ “ TO 4” CLASS 150 TO 2500.</a:t>
            </a:r>
          </a:p>
          <a:p>
            <a:r>
              <a:rPr lang="en-US" b="1" dirty="0"/>
              <a:t>OPERATION</a:t>
            </a:r>
            <a:r>
              <a:rPr lang="en-US" dirty="0"/>
              <a:t>-MANUAL </a:t>
            </a:r>
          </a:p>
          <a:p>
            <a:r>
              <a:rPr lang="en-US" dirty="0"/>
              <a:t>AUTOMAIC PLC AND SCAD BASE AS PER CUSTOMER REQUIREMENT.</a:t>
            </a:r>
          </a:p>
          <a:p>
            <a:endParaRPr lang="en-IN" dirty="0"/>
          </a:p>
        </p:txBody>
      </p:sp>
      <p:pic>
        <p:nvPicPr>
          <p:cNvPr id="5" name="Content Placeholder 4" descr="BVCB Test rig 4s 20 MT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81400" y="2306550"/>
            <a:ext cx="5111750" cy="3311699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BELGAUM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Compressive Test rig</a:t>
            </a:r>
          </a:p>
          <a:p>
            <a:endParaRPr lang="en-US" dirty="0"/>
          </a:p>
          <a:p>
            <a:r>
              <a:rPr lang="en-US" b="1" dirty="0"/>
              <a:t>Capacity</a:t>
            </a:r>
            <a:r>
              <a:rPr lang="en-US" dirty="0"/>
              <a:t>-120 MT</a:t>
            </a:r>
          </a:p>
          <a:p>
            <a:endParaRPr lang="en-US" dirty="0"/>
          </a:p>
          <a:p>
            <a:r>
              <a:rPr lang="en-US" b="1" dirty="0"/>
              <a:t>Types of valves to be tested- </a:t>
            </a:r>
            <a:r>
              <a:rPr lang="en-US" dirty="0"/>
              <a:t>Butterfly valves/Duel plate check valves/Double offset ,Triple offset Butterfly valves.</a:t>
            </a:r>
          </a:p>
          <a:p>
            <a:endParaRPr lang="en-US" dirty="0"/>
          </a:p>
          <a:p>
            <a:r>
              <a:rPr lang="en-US" b="1" dirty="0"/>
              <a:t>Size</a:t>
            </a:r>
            <a:r>
              <a:rPr lang="en-US" dirty="0"/>
              <a:t>-10” to 24” class 150 to 300</a:t>
            </a:r>
          </a:p>
          <a:p>
            <a:endParaRPr lang="en-US" dirty="0"/>
          </a:p>
          <a:p>
            <a:r>
              <a:rPr lang="en-US" b="1" dirty="0"/>
              <a:t>Operation-</a:t>
            </a:r>
            <a:r>
              <a:rPr lang="en-US" dirty="0"/>
              <a:t> manual /Semi automatic/Fully automatic with PLC and SCADA. As per customer requirement</a:t>
            </a:r>
            <a:endParaRPr lang="en-IN" dirty="0"/>
          </a:p>
        </p:txBody>
      </p:sp>
      <p:pic>
        <p:nvPicPr>
          <p:cNvPr id="5" name="Content Placeholder 4" descr="BFV Test rig 10-2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667000"/>
            <a:ext cx="5111750" cy="2475717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</a:t>
            </a:r>
            <a:br>
              <a:rPr lang="en-US" b="1" dirty="0"/>
            </a:br>
            <a:r>
              <a:rPr lang="en-US" b="1" dirty="0"/>
              <a:t>Belgaum</a:t>
            </a:r>
            <a:endParaRPr lang="en-IN" b="1" dirty="0"/>
          </a:p>
        </p:txBody>
      </p:sp>
      <p:pic>
        <p:nvPicPr>
          <p:cNvPr id="5" name="Content Placeholder 4" descr="IMG-20200323-WA002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590800"/>
            <a:ext cx="5111750" cy="2551917"/>
          </a:xfrm>
        </p:spPr>
      </p:pic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Non Compressive Test Rig.</a:t>
            </a:r>
          </a:p>
          <a:p>
            <a:endParaRPr lang="en-US" dirty="0"/>
          </a:p>
          <a:p>
            <a:r>
              <a:rPr lang="en-US" b="1" dirty="0"/>
              <a:t>Capacity-150 MT</a:t>
            </a:r>
          </a:p>
          <a:p>
            <a:endParaRPr lang="en-US" dirty="0"/>
          </a:p>
          <a:p>
            <a:r>
              <a:rPr lang="en-US" b="1" dirty="0"/>
              <a:t>Types of valves to be tested</a:t>
            </a:r>
            <a:r>
              <a:rPr lang="en-US" dirty="0"/>
              <a:t>-TMBV Butt weld ,socket weld ,Gate ,Globe flanged valves.</a:t>
            </a:r>
          </a:p>
          <a:p>
            <a:endParaRPr lang="en-US" dirty="0"/>
          </a:p>
          <a:p>
            <a:r>
              <a:rPr lang="en-US" b="1" dirty="0"/>
              <a:t>Size-6” to 12” class 150 to 600</a:t>
            </a:r>
          </a:p>
          <a:p>
            <a:endParaRPr lang="en-US" b="1" dirty="0"/>
          </a:p>
          <a:p>
            <a:r>
              <a:rPr lang="en-US" b="1" dirty="0"/>
              <a:t>Operation- PLC WITH  HMI</a:t>
            </a:r>
            <a:endParaRPr lang="en-IN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</a:t>
            </a:r>
            <a:br>
              <a:rPr lang="en-US" b="1" dirty="0"/>
            </a:br>
            <a:r>
              <a:rPr lang="en-US" b="1" dirty="0"/>
              <a:t>Belgaum</a:t>
            </a:r>
            <a:endParaRPr lang="en-IN" b="1" dirty="0"/>
          </a:p>
        </p:txBody>
      </p:sp>
      <p:pic>
        <p:nvPicPr>
          <p:cNvPr id="5" name="Content Placeholder 4" descr="IMG-20200506-WA001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209800"/>
            <a:ext cx="5111750" cy="2930699"/>
          </a:xfrm>
        </p:spPr>
      </p:pic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Compressive Test bench.</a:t>
            </a:r>
          </a:p>
          <a:p>
            <a:endParaRPr lang="en-US" dirty="0"/>
          </a:p>
          <a:p>
            <a:r>
              <a:rPr lang="en-US" b="1" dirty="0"/>
              <a:t>Capacity-300 MT</a:t>
            </a:r>
          </a:p>
          <a:p>
            <a:endParaRPr lang="en-US" dirty="0"/>
          </a:p>
          <a:p>
            <a:r>
              <a:rPr lang="en-US" b="1" dirty="0"/>
              <a:t>Types of valves to be tested.</a:t>
            </a:r>
          </a:p>
          <a:p>
            <a:r>
              <a:rPr lang="en-US" b="1" dirty="0"/>
              <a:t>Butterfly valves </a:t>
            </a:r>
          </a:p>
          <a:p>
            <a:endParaRPr lang="en-US" dirty="0"/>
          </a:p>
          <a:p>
            <a:r>
              <a:rPr lang="en-US" b="1" dirty="0"/>
              <a:t>Size-10” to 24” Class 150 to 300</a:t>
            </a:r>
          </a:p>
          <a:p>
            <a:endParaRPr lang="en-US" dirty="0"/>
          </a:p>
          <a:p>
            <a:r>
              <a:rPr lang="en-US" b="1" dirty="0"/>
              <a:t>Operation-</a:t>
            </a:r>
            <a:r>
              <a:rPr lang="en-US" dirty="0"/>
              <a:t> Manual /PLC HMI/PLC SCADA as per customer requirement.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</a:t>
            </a:r>
            <a:br>
              <a:rPr lang="en-US" b="1" dirty="0"/>
            </a:br>
            <a:r>
              <a:rPr lang="en-US" b="1" dirty="0"/>
              <a:t>Belgaum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b="1" dirty="0"/>
              <a:t>ydrostatic Non-Compressive  Test Rig. Three Stations.</a:t>
            </a:r>
          </a:p>
          <a:p>
            <a:endParaRPr lang="en-US" dirty="0"/>
          </a:p>
          <a:p>
            <a:r>
              <a:rPr lang="en-US" b="1" dirty="0"/>
              <a:t>Capacity-20 MT</a:t>
            </a:r>
          </a:p>
          <a:p>
            <a:endParaRPr lang="en-US" dirty="0"/>
          </a:p>
          <a:p>
            <a:r>
              <a:rPr lang="en-US" b="1" dirty="0"/>
              <a:t>Types of valve to be tested- </a:t>
            </a:r>
            <a:r>
              <a:rPr lang="en-US" dirty="0"/>
              <a:t>Flange end ball valve /SE valves /Socket end valves.</a:t>
            </a:r>
          </a:p>
          <a:p>
            <a:endParaRPr lang="en-US" dirty="0"/>
          </a:p>
          <a:p>
            <a:r>
              <a:rPr lang="en-US" dirty="0"/>
              <a:t>Size-1/2” to 2” class 150 to 2500</a:t>
            </a:r>
          </a:p>
          <a:p>
            <a:endParaRPr lang="en-US" dirty="0"/>
          </a:p>
          <a:p>
            <a:r>
              <a:rPr lang="en-US" b="1" dirty="0"/>
              <a:t>Operation </a:t>
            </a:r>
            <a:r>
              <a:rPr lang="en-US" dirty="0"/>
              <a:t>– PLC and SCADA fully automatic .</a:t>
            </a:r>
            <a:endParaRPr lang="en-IN" dirty="0"/>
          </a:p>
        </p:txBody>
      </p:sp>
      <p:pic>
        <p:nvPicPr>
          <p:cNvPr id="5" name="Content Placeholder 4" descr="IMG-20200506-WA001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045493"/>
            <a:ext cx="5111750" cy="3833813"/>
          </a:xfrm>
        </p:spPr>
      </p:pic>
      <p:pic>
        <p:nvPicPr>
          <p:cNvPr id="25602" name="Picture 2" descr="E:\DESKTOP\PLC SCADA for 4 Station for Dv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81000" y="-285750"/>
            <a:ext cx="10134600" cy="7429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Belgaum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Non compressive Test Bench. Two stations.</a:t>
            </a:r>
          </a:p>
          <a:p>
            <a:r>
              <a:rPr lang="en-US" b="1" dirty="0"/>
              <a:t>Capacity</a:t>
            </a:r>
            <a:r>
              <a:rPr lang="en-US" dirty="0"/>
              <a:t>-40 MT</a:t>
            </a:r>
          </a:p>
          <a:p>
            <a:endParaRPr lang="en-US" dirty="0"/>
          </a:p>
          <a:p>
            <a:r>
              <a:rPr lang="en-US" b="1" dirty="0"/>
              <a:t>Types of valve to be Tested- </a:t>
            </a:r>
            <a:r>
              <a:rPr lang="en-US" dirty="0"/>
              <a:t>Flange end valves Ball/Gate /Globe valves.</a:t>
            </a:r>
          </a:p>
          <a:p>
            <a:endParaRPr lang="en-US" dirty="0"/>
          </a:p>
          <a:p>
            <a:r>
              <a:rPr lang="en-US" b="1" dirty="0"/>
              <a:t>Size</a:t>
            </a:r>
            <a:r>
              <a:rPr lang="en-US" dirty="0"/>
              <a:t>-2” to 6” class 150 to 600.</a:t>
            </a:r>
          </a:p>
          <a:p>
            <a:endParaRPr lang="en-US" dirty="0"/>
          </a:p>
          <a:p>
            <a:r>
              <a:rPr lang="en-US" b="1" dirty="0"/>
              <a:t>Operation</a:t>
            </a:r>
            <a:r>
              <a:rPr lang="en-US" dirty="0"/>
              <a:t>- Manual/Semi automatic/ Fully automatic. PLC  SCADA.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pic>
        <p:nvPicPr>
          <p:cNvPr id="5" name="Content Placeholder 4" descr="IMG-20200814-WA000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133600"/>
            <a:ext cx="5111750" cy="3009117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Belgaum</a:t>
            </a:r>
            <a:br>
              <a:rPr lang="en-US" dirty="0"/>
            </a:b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Compressive Test benches Two stations.</a:t>
            </a:r>
          </a:p>
          <a:p>
            <a:endParaRPr lang="en-US" dirty="0"/>
          </a:p>
          <a:p>
            <a:r>
              <a:rPr lang="en-US" b="1" dirty="0"/>
              <a:t>Capacity</a:t>
            </a:r>
            <a:r>
              <a:rPr lang="en-US" dirty="0"/>
              <a:t>- 20 MT and 40 MT</a:t>
            </a:r>
          </a:p>
          <a:p>
            <a:endParaRPr lang="en-US" dirty="0"/>
          </a:p>
          <a:p>
            <a:r>
              <a:rPr lang="en-US" b="1" dirty="0"/>
              <a:t>Types of valves to be tested. </a:t>
            </a:r>
            <a:r>
              <a:rPr lang="en-US" dirty="0"/>
              <a:t>DCV</a:t>
            </a:r>
          </a:p>
          <a:p>
            <a:endParaRPr lang="en-US" dirty="0"/>
          </a:p>
          <a:p>
            <a:r>
              <a:rPr lang="en-US" b="1" dirty="0"/>
              <a:t>Size</a:t>
            </a:r>
            <a:r>
              <a:rPr lang="en-US" dirty="0"/>
              <a:t>- ½” to 4” class PN 10 PN 16</a:t>
            </a:r>
          </a:p>
          <a:p>
            <a:r>
              <a:rPr lang="en-US" dirty="0"/>
              <a:t>150. And 6” to 12” class 150 to 300</a:t>
            </a:r>
          </a:p>
          <a:p>
            <a:endParaRPr lang="en-US" dirty="0"/>
          </a:p>
          <a:p>
            <a:r>
              <a:rPr lang="en-US" b="1" dirty="0"/>
              <a:t>Operation</a:t>
            </a:r>
            <a:r>
              <a:rPr lang="en-US" dirty="0"/>
              <a:t> –Manual /Semi auto/ Fully automatic.PLC with scada.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pic>
        <p:nvPicPr>
          <p:cNvPr id="7" name="Content Placeholder 6" descr="IMG-20200814-WA002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514600"/>
            <a:ext cx="5111750" cy="2628117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Belgaum</a:t>
            </a:r>
            <a:br>
              <a:rPr lang="en-US" dirty="0"/>
            </a:b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Non compressive Test benches. Two stations.</a:t>
            </a:r>
          </a:p>
          <a:p>
            <a:endParaRPr lang="en-US" dirty="0"/>
          </a:p>
          <a:p>
            <a:r>
              <a:rPr lang="en-US" b="1" dirty="0"/>
              <a:t>Capacity</a:t>
            </a:r>
            <a:r>
              <a:rPr lang="en-US" dirty="0"/>
              <a:t>-20 MT and 150 MT</a:t>
            </a:r>
          </a:p>
          <a:p>
            <a:endParaRPr lang="en-US" dirty="0"/>
          </a:p>
          <a:p>
            <a:r>
              <a:rPr lang="en-US" b="1" dirty="0"/>
              <a:t>Valves to be tested- </a:t>
            </a:r>
            <a:r>
              <a:rPr lang="en-US" dirty="0"/>
              <a:t>Flange end valves Gate /Globe /Ball valves.</a:t>
            </a:r>
          </a:p>
          <a:p>
            <a:endParaRPr lang="en-US" dirty="0"/>
          </a:p>
          <a:p>
            <a:r>
              <a:rPr lang="en-US" b="1" dirty="0"/>
              <a:t>Size-</a:t>
            </a:r>
            <a:r>
              <a:rPr lang="en-US" dirty="0"/>
              <a:t> ½” 4” class 150 to 600 and 6” to 12” class 150 to 600.</a:t>
            </a:r>
          </a:p>
          <a:p>
            <a:endParaRPr lang="en-US" dirty="0"/>
          </a:p>
          <a:p>
            <a:r>
              <a:rPr lang="en-US" b="1" dirty="0"/>
              <a:t>Operation</a:t>
            </a:r>
            <a:r>
              <a:rPr lang="en-US" dirty="0"/>
              <a:t>- Manual/Semi auto/ Fully automatic  PLC  SCADA. </a:t>
            </a:r>
            <a:endParaRPr lang="en-IN" dirty="0"/>
          </a:p>
        </p:txBody>
      </p:sp>
      <p:pic>
        <p:nvPicPr>
          <p:cNvPr id="5" name="Content Placeholder 4" descr="IMG-20200814-WA00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524720"/>
            <a:ext cx="5111750" cy="2875359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Creative Hydraulics Belgaum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/>
              <a:t>Hydrostatic  non compressive Test benches. Single station.</a:t>
            </a:r>
          </a:p>
          <a:p>
            <a:endParaRPr lang="en-US" dirty="0"/>
          </a:p>
          <a:p>
            <a:r>
              <a:rPr lang="en-US" b="1" dirty="0"/>
              <a:t>Capacity</a:t>
            </a:r>
            <a:r>
              <a:rPr lang="en-US" dirty="0"/>
              <a:t>- 20 MT</a:t>
            </a:r>
          </a:p>
          <a:p>
            <a:endParaRPr lang="en-US" dirty="0"/>
          </a:p>
          <a:p>
            <a:r>
              <a:rPr lang="en-US" b="1" dirty="0"/>
              <a:t>Valves to be tested- </a:t>
            </a:r>
            <a:r>
              <a:rPr lang="en-US" dirty="0"/>
              <a:t>Control valves, Safety valves</a:t>
            </a:r>
          </a:p>
          <a:p>
            <a:endParaRPr lang="en-US" dirty="0"/>
          </a:p>
          <a:p>
            <a:r>
              <a:rPr lang="en-US" b="1" dirty="0"/>
              <a:t>Size</a:t>
            </a:r>
            <a:r>
              <a:rPr lang="en-US" dirty="0"/>
              <a:t>-1/2” to 6” class as per customer requirement.</a:t>
            </a:r>
          </a:p>
          <a:p>
            <a:endParaRPr lang="en-US" dirty="0"/>
          </a:p>
          <a:p>
            <a:r>
              <a:rPr lang="en-US" b="1" dirty="0"/>
              <a:t>Operation</a:t>
            </a:r>
            <a:r>
              <a:rPr lang="en-US" dirty="0"/>
              <a:t>- Manual/ Semi automatic/ Fully Automatic  PLC SCADA.</a:t>
            </a:r>
            <a:endParaRPr lang="en-IN" dirty="0"/>
          </a:p>
        </p:txBody>
      </p:sp>
      <p:pic>
        <p:nvPicPr>
          <p:cNvPr id="5" name="Content Placeholder 4" descr="20200622_14394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845673"/>
            <a:ext cx="5111750" cy="4233453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Hydrostatic Non compressive Test bench Two stations.</a:t>
            </a:r>
          </a:p>
          <a:p>
            <a:r>
              <a:rPr lang="en-US" dirty="0"/>
              <a:t>Capacity- 20 MT Each</a:t>
            </a:r>
          </a:p>
          <a:p>
            <a:r>
              <a:rPr lang="en-US" dirty="0"/>
              <a:t>Valve to be tested- Flange end valves.</a:t>
            </a:r>
          </a:p>
          <a:p>
            <a:r>
              <a:rPr lang="en-US" dirty="0"/>
              <a:t>Size- ½” to 4”  Class 150 to 600.</a:t>
            </a:r>
          </a:p>
          <a:p>
            <a:r>
              <a:rPr lang="en-US" dirty="0"/>
              <a:t>Operations- Manual/Semi automatic/Automatic with PLC &amp; </a:t>
            </a:r>
            <a:r>
              <a:rPr lang="en-US" dirty="0" err="1"/>
              <a:t>Scada</a:t>
            </a:r>
            <a:r>
              <a:rPr lang="en-US" dirty="0"/>
              <a:t> base.</a:t>
            </a:r>
          </a:p>
          <a:p>
            <a:endParaRPr lang="en-US" dirty="0"/>
          </a:p>
          <a:p>
            <a:endParaRPr lang="en-IN" dirty="0"/>
          </a:p>
        </p:txBody>
      </p:sp>
      <p:pic>
        <p:nvPicPr>
          <p:cNvPr id="5" name="Content Placeholder 4" descr="IMG-20201124-WA000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76200" y="0"/>
            <a:ext cx="9220200" cy="6858000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Hydraulics Belgaum</a:t>
            </a:r>
            <a:endParaRPr lang="en-IN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Hydraulics Belgaum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Hydrostatic Compressive Test bench.</a:t>
            </a:r>
          </a:p>
          <a:p>
            <a:r>
              <a:rPr lang="en-US" dirty="0"/>
              <a:t>Capacity-300 MT</a:t>
            </a:r>
          </a:p>
          <a:p>
            <a:r>
              <a:rPr lang="en-US" dirty="0"/>
              <a:t>Valve to be tested.-Butterfly valves</a:t>
            </a:r>
          </a:p>
          <a:p>
            <a:r>
              <a:rPr lang="en-US" dirty="0"/>
              <a:t>Size-14” to 24” class -150 to 300</a:t>
            </a:r>
          </a:p>
          <a:p>
            <a:r>
              <a:rPr lang="en-US" dirty="0"/>
              <a:t>Operation-Manual/Semi automatic/ Full automatic with PLC &amp; SCADA base.</a:t>
            </a:r>
            <a:endParaRPr lang="en-IN" dirty="0"/>
          </a:p>
        </p:txBody>
      </p:sp>
      <p:pic>
        <p:nvPicPr>
          <p:cNvPr id="5" name="Content Placeholder 4" descr="Buterfly valve Test Bench 12 to 24 class 300.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524720"/>
            <a:ext cx="5111750" cy="2875359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84D2-500D-48D5-9C60-494B1C2FC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hydraulics Belgaum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B0839-919B-455A-8683-22F45BAD0F5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Hydrostatic Non-Compressive Test bench.</a:t>
            </a:r>
          </a:p>
          <a:p>
            <a:r>
              <a:rPr lang="en-US" dirty="0"/>
              <a:t>Capacity-20MT</a:t>
            </a:r>
          </a:p>
          <a:p>
            <a:r>
              <a:rPr lang="en-US" dirty="0"/>
              <a:t>Valve to be tested- Flange end valves.</a:t>
            </a:r>
          </a:p>
          <a:p>
            <a:r>
              <a:rPr lang="en-US" dirty="0"/>
              <a:t>Size-1/2” to 4” class 150 to 600 and 6” class 150 only.</a:t>
            </a:r>
          </a:p>
          <a:p>
            <a:r>
              <a:rPr lang="en-US" dirty="0"/>
              <a:t>Operation –manual/Semi auto/Automatic  with PLC/SCADA as per customer requirement.</a:t>
            </a: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E99B25A-C443-4F18-942A-636D8BB2C6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2045494"/>
            <a:ext cx="5111750" cy="3833812"/>
          </a:xfrm>
        </p:spPr>
      </p:pic>
    </p:spTree>
    <p:extLst>
      <p:ext uri="{BB962C8B-B14F-4D97-AF65-F5344CB8AC3E}">
        <p14:creationId xmlns:p14="http://schemas.microsoft.com/office/powerpoint/2010/main" val="3900045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7A847-42AB-4F3E-BC07-783F12C6C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Hydraulics Belgaum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BFE91-C2E0-4EEA-A856-5A292262883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Hydrostatic Non compressive Test bench.</a:t>
            </a:r>
          </a:p>
          <a:p>
            <a:r>
              <a:rPr lang="en-US" dirty="0"/>
              <a:t>Capacity-400 MT</a:t>
            </a:r>
          </a:p>
          <a:p>
            <a:r>
              <a:rPr lang="en-US" dirty="0"/>
              <a:t>Types of valves to be tested.-Flange end Ball valves.</a:t>
            </a:r>
          </a:p>
          <a:p>
            <a:r>
              <a:rPr lang="en-US" dirty="0"/>
              <a:t>Size-2” to 12” class 150 to 1500</a:t>
            </a:r>
          </a:p>
          <a:p>
            <a:r>
              <a:rPr lang="en-US" dirty="0"/>
              <a:t>Operation –Fully automatic with PLC and SCADA.</a:t>
            </a: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701B658-3B4F-4796-8D7A-B156D78D6D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2045494"/>
            <a:ext cx="5111750" cy="3833812"/>
          </a:xfrm>
        </p:spPr>
      </p:pic>
    </p:spTree>
    <p:extLst>
      <p:ext uri="{BB962C8B-B14F-4D97-AF65-F5344CB8AC3E}">
        <p14:creationId xmlns:p14="http://schemas.microsoft.com/office/powerpoint/2010/main" val="10791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1718</TotalTime>
  <Words>1971</Words>
  <Application>Microsoft Office PowerPoint</Application>
  <PresentationFormat>On-screen Show (4:3)</PresentationFormat>
  <Paragraphs>343</Paragraphs>
  <Slides>41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Calibri</vt:lpstr>
      <vt:lpstr>Constantia</vt:lpstr>
      <vt:lpstr>Wingdings 2</vt:lpstr>
      <vt:lpstr>Flow</vt:lpstr>
      <vt:lpstr>Document</vt:lpstr>
      <vt:lpstr>PowerPoint Presentation</vt:lpstr>
      <vt:lpstr>PowerPoint Presentation</vt:lpstr>
      <vt:lpstr>PowerPoint Presentation</vt:lpstr>
      <vt:lpstr>   CREATIVE HYDRAULICS BELGAUM</vt:lpstr>
      <vt:lpstr>CREATIVE HYDRAULICS BELGAUM.</vt:lpstr>
      <vt:lpstr>CREATIVE HYDRAULICS BELGAUM</vt:lpstr>
      <vt:lpstr>CREATIVE HYDRAULICS BELGAUM. </vt:lpstr>
      <vt:lpstr>CREATIVE HYDRAULICS BELGAUM. </vt:lpstr>
      <vt:lpstr>CREATIVE HYDRAULICS BELGAUM.  </vt:lpstr>
      <vt:lpstr>CREATIVE HYDRAULICS BELGAUM. </vt:lpstr>
      <vt:lpstr>CREATIVE HYDRAULICS BELGAUM.</vt:lpstr>
      <vt:lpstr>         CREATIVE HYDRAULICS BELGAUM. </vt:lpstr>
      <vt:lpstr>CREATIVE HYDRAULICS BELGAUM.</vt:lpstr>
      <vt:lpstr>CREATIVE HYDRAULICS BELGAUM.</vt:lpstr>
      <vt:lpstr>CREATIVE HYDRAULICS BELGAUM</vt:lpstr>
      <vt:lpstr>CREATIVE HYDRAULICS BELGAUM.</vt:lpstr>
      <vt:lpstr>CREATIVE HYDRAULICS BELGAUM.</vt:lpstr>
      <vt:lpstr>CREATIVE HYDRAULICS BELGAUM</vt:lpstr>
      <vt:lpstr>CREATIVE HYDRAULICS BELGAUM</vt:lpstr>
      <vt:lpstr>CREATIVE HYDRAULICS BELGAUM</vt:lpstr>
      <vt:lpstr>        CREATIVE YDRAULICS. BELGAUM.   Portable Trolley for pressure Testing Min Pr-10Bar and Max- 700 Bar.   </vt:lpstr>
      <vt:lpstr>CREATIVE  HYDRAULICS BELGAUM.</vt:lpstr>
      <vt:lpstr>CREATIVE HYDRAULICS BELGAUM.</vt:lpstr>
      <vt:lpstr>Creative Hydraulics Belgaum</vt:lpstr>
      <vt:lpstr>CREATIVE HYDRAULICS </vt:lpstr>
      <vt:lpstr>CREATIVE HYDRAULICS </vt:lpstr>
      <vt:lpstr>CREATIVE HYDRAULICS</vt:lpstr>
      <vt:lpstr>CREATIVE HYDRAULICS</vt:lpstr>
      <vt:lpstr>Creative Hydraulics Belgaum</vt:lpstr>
      <vt:lpstr>CREATIVE HYDRAULICS BELGAUM</vt:lpstr>
      <vt:lpstr>Creative Hydraulics Belgaum</vt:lpstr>
      <vt:lpstr>Creative Hydraulics Belgaum</vt:lpstr>
      <vt:lpstr>Creative Hydraulics Belgaum</vt:lpstr>
      <vt:lpstr>Creative Hydraulics Belgaum</vt:lpstr>
      <vt:lpstr>Creative Hydraulics Belgaum </vt:lpstr>
      <vt:lpstr>Creative Hydraulics Belgaum </vt:lpstr>
      <vt:lpstr>Creative Hydraulics Belgaum</vt:lpstr>
      <vt:lpstr>Creative Hydraulics Belgaum</vt:lpstr>
      <vt:lpstr>Creative Hydraulics Belgaum</vt:lpstr>
      <vt:lpstr>Creative hydraulics Belgaum</vt:lpstr>
      <vt:lpstr>Creative Hydraulics Belgaum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HYDRAULICS. BELGAUM.</dc:title>
  <dc:creator>*</dc:creator>
  <cp:lastModifiedBy>Omkar Hundre</cp:lastModifiedBy>
  <cp:revision>196</cp:revision>
  <dcterms:created xsi:type="dcterms:W3CDTF">2013-08-16T10:12:36Z</dcterms:created>
  <dcterms:modified xsi:type="dcterms:W3CDTF">2025-07-05T11:30:36Z</dcterms:modified>
</cp:coreProperties>
</file>